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8"/>
  </p:notesMasterIdLst>
  <p:sldIdLst>
    <p:sldId id="1659" r:id="rId3"/>
    <p:sldId id="1971" r:id="rId4"/>
    <p:sldId id="1972" r:id="rId5"/>
    <p:sldId id="1973" r:id="rId6"/>
    <p:sldId id="1925" r:id="rId7"/>
    <p:sldId id="1940" r:id="rId8"/>
    <p:sldId id="1977" r:id="rId9"/>
    <p:sldId id="1791" r:id="rId10"/>
    <p:sldId id="1951" r:id="rId11"/>
    <p:sldId id="1978" r:id="rId12"/>
    <p:sldId id="1979" r:id="rId13"/>
    <p:sldId id="1952" r:id="rId14"/>
    <p:sldId id="1941" r:id="rId15"/>
    <p:sldId id="1980" r:id="rId16"/>
    <p:sldId id="1981" r:id="rId17"/>
    <p:sldId id="1990" r:id="rId18"/>
    <p:sldId id="1960" r:id="rId19"/>
    <p:sldId id="1953" r:id="rId20"/>
    <p:sldId id="1982" r:id="rId21"/>
    <p:sldId id="1983" r:id="rId22"/>
    <p:sldId id="1961" r:id="rId23"/>
    <p:sldId id="1954" r:id="rId24"/>
    <p:sldId id="1985" r:id="rId25"/>
    <p:sldId id="1986" r:id="rId26"/>
    <p:sldId id="1987" r:id="rId27"/>
    <p:sldId id="1984" r:id="rId28"/>
    <p:sldId id="1991" r:id="rId29"/>
    <p:sldId id="1992" r:id="rId30"/>
    <p:sldId id="1993" r:id="rId31"/>
    <p:sldId id="1994" r:id="rId32"/>
    <p:sldId id="1965" r:id="rId33"/>
    <p:sldId id="1995" r:id="rId34"/>
    <p:sldId id="1916" r:id="rId35"/>
    <p:sldId id="1948" r:id="rId36"/>
    <p:sldId id="18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114" autoAdjust="0"/>
    <p:restoredTop sz="86418" autoAdjust="0"/>
  </p:normalViewPr>
  <p:slideViewPr>
    <p:cSldViewPr>
      <p:cViewPr varScale="1">
        <p:scale>
          <a:sx n="97" d="100"/>
          <a:sy n="97" d="100"/>
        </p:scale>
        <p:origin x="-150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8</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35</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1/31/2022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1/31/2022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“Radical Transformation”</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1:11 – 24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 February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sz="2400" b="1" dirty="0" smtClean="0">
                <a:latin typeface="Cambria" pitchFamily="18" charset="0"/>
              </a:rPr>
              <a:t>     And if they could drive a wedge between Paul and the other apostles, then they could force their own </a:t>
            </a:r>
            <a:r>
              <a:rPr lang="en-US" sz="2400" b="1" i="1" dirty="0" smtClean="0">
                <a:latin typeface="Cambria" pitchFamily="18" charset="0"/>
              </a:rPr>
              <a:t>“gospel”</a:t>
            </a:r>
            <a:r>
              <a:rPr lang="en-US" sz="2400" b="1" dirty="0" smtClean="0">
                <a:latin typeface="Cambria" pitchFamily="18" charset="0"/>
              </a:rPr>
              <a:t> in through the broadening crevice.    </a:t>
            </a:r>
          </a:p>
          <a:p>
            <a:endParaRPr lang="en-US" sz="2400" b="1" dirty="0" smtClean="0">
              <a:latin typeface="Cambria" pitchFamily="18" charset="0"/>
            </a:endParaRPr>
          </a:p>
          <a:p>
            <a:r>
              <a:rPr lang="en-US" sz="2400" b="1" dirty="0" smtClean="0">
                <a:latin typeface="Cambria" pitchFamily="18" charset="0"/>
              </a:rPr>
              <a:t>     Surely, they pointed out that Paul was a </a:t>
            </a:r>
            <a:r>
              <a:rPr lang="en-US" sz="2400" b="1" i="1" dirty="0" smtClean="0">
                <a:latin typeface="Cambria" pitchFamily="18" charset="0"/>
              </a:rPr>
              <a:t>Johnny-come-lately</a:t>
            </a:r>
            <a:r>
              <a:rPr lang="en-US" sz="2400" b="1" dirty="0" smtClean="0">
                <a:latin typeface="Cambria" pitchFamily="18" charset="0"/>
              </a:rPr>
              <a:t> who had never even heard Jesus preach or teach.  Furthermore, Paul and Barnabas had been sent by the church in </a:t>
            </a:r>
            <a:r>
              <a:rPr lang="en-US" sz="2400" b="1" dirty="0" smtClean="0">
                <a:effectLst>
                  <a:outerShdw blurRad="38100" dist="38100" dir="2700000" algn="tl">
                    <a:srgbClr val="000000">
                      <a:alpha val="43137"/>
                    </a:srgbClr>
                  </a:outerShdw>
                </a:effectLst>
                <a:latin typeface="Cambria" pitchFamily="18" charset="0"/>
              </a:rPr>
              <a:t>Antioch</a:t>
            </a:r>
            <a:r>
              <a:rPr lang="en-US" sz="2400" b="1" dirty="0" smtClean="0">
                <a:latin typeface="Cambria" pitchFamily="18" charset="0"/>
              </a:rPr>
              <a:t>, whereas the original disciples had come from </a:t>
            </a:r>
            <a:r>
              <a:rPr lang="en-US" sz="2400" b="1" dirty="0" smtClean="0">
                <a:effectLst>
                  <a:outerShdw blurRad="38100" dist="38100" dir="2700000" algn="tl">
                    <a:srgbClr val="000000">
                      <a:alpha val="43137"/>
                    </a:srgbClr>
                  </a:outerShdw>
                </a:effectLst>
                <a:latin typeface="Cambria" pitchFamily="18" charset="0"/>
              </a:rPr>
              <a:t>Jerusalem</a:t>
            </a:r>
            <a:r>
              <a:rPr lang="en-US" sz="2400" b="1" dirty="0" smtClean="0">
                <a:latin typeface="Cambria" pitchFamily="18" charset="0"/>
              </a:rPr>
              <a:t>.  Finally, Paul’s message itself sounded like a radical departure from everything God had done among the Hebrews for centuries.  Why would God suddenly change His mind and introduce such a radical break with the past?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sz="2400" b="1" dirty="0" smtClean="0">
                <a:latin typeface="Cambria" pitchFamily="18" charset="0"/>
              </a:rPr>
              <a:t>     Wouldn’t it be more reasonable to conclude that somewhere along the line Paul got it wrong.  The uniqueness of his testimony and the distinctiveness of his message would have made Paul an easy target for those who wanted to undermine his apostolic authority.    </a:t>
            </a:r>
          </a:p>
          <a:p>
            <a:endParaRPr lang="en-US" sz="2400" b="1" dirty="0" smtClean="0">
              <a:latin typeface="Cambria" pitchFamily="18" charset="0"/>
            </a:endParaRPr>
          </a:p>
          <a:p>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Galatians 1:11-24</a:t>
            </a:r>
            <a:r>
              <a:rPr lang="en-US" sz="2400" b="1" dirty="0" smtClean="0">
                <a:latin typeface="Cambria" pitchFamily="18" charset="0"/>
              </a:rPr>
              <a:t>, we read Paul’s first steps toward a full-blown refutation of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unfounded charges.  He begins by expounding on his introductory claim that his calling as an apostle was not </a:t>
            </a:r>
            <a:r>
              <a:rPr lang="en-US" sz="2400" b="1" i="1" dirty="0" smtClean="0">
                <a:latin typeface="Cambria" pitchFamily="18" charset="0"/>
              </a:rPr>
              <a:t>“from men nor though the agency of man, but through Jesus Christ and God the Father”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a:t>
            </a:r>
            <a:r>
              <a:rPr lang="en-US" sz="2400" b="1" dirty="0" smtClean="0">
                <a:latin typeface="Cambria" pitchFamily="18" charset="0"/>
              </a:rPr>
              <a:t>).  By defending his own credibility, Paul upholds the credibility of his message.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1:11 – 12</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2523768"/>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11</a:t>
            </a:r>
            <a:r>
              <a:rPr lang="en-US" sz="2800" i="1" dirty="0" smtClean="0">
                <a:latin typeface="Georgia" pitchFamily="18" charset="0"/>
              </a:rPr>
              <a:t>I want you to know, brothers and sisters, that the gospel I preached is not of human origin.  </a:t>
            </a:r>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I did not receive it from any man, nor was I taught it; rather, I received it by revelation from Jesus Christ.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Paul begins with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negatives</a:t>
            </a:r>
            <a:r>
              <a:rPr lang="en-US" sz="2400" b="1" dirty="0" smtClean="0">
                <a:latin typeface="Cambria" pitchFamily="18" charset="0"/>
              </a:rPr>
              <a:t>, likely direct refutations of his opponents’ claims that Paul’s credentials were untrustworthy:  Paul’s gospel was not according to man, it was not received from man, and it had not been taught to him.    </a:t>
            </a:r>
          </a:p>
          <a:p>
            <a:endParaRPr lang="en-US" sz="2400" b="1" dirty="0" smtClean="0">
              <a:latin typeface="Cambria" pitchFamily="18" charset="0"/>
            </a:endParaRPr>
          </a:p>
          <a:p>
            <a:pPr indent="457200"/>
            <a:r>
              <a:rPr lang="en-US" sz="2400" b="1" dirty="0" smtClean="0">
                <a:latin typeface="Cambria" pitchFamily="18" charset="0"/>
              </a:rPr>
              <a:t>These summary denials underscore that Paul’s source for the gospel was not human, earthly, or natural.  He didn’t dream up his gospel.  It did not arise through creative brainstorming or clever mental formulation.  </a:t>
            </a:r>
          </a:p>
          <a:p>
            <a:pPr indent="457200"/>
            <a:endParaRPr lang="en-US" sz="2400" b="1" dirty="0" smtClean="0">
              <a:latin typeface="Cambria" pitchFamily="18" charset="0"/>
            </a:endParaRPr>
          </a:p>
          <a:p>
            <a:pPr indent="457200"/>
            <a:r>
              <a:rPr lang="en-US" sz="2400" b="1" dirty="0" smtClean="0">
                <a:latin typeface="Cambria" pitchFamily="18" charset="0"/>
              </a:rPr>
              <a:t>In fact, I would suggest that Paul’s gospel of salvation by grace through faith alone apart from any effort on behalf of believers isn’t the sort of message somebody would dream up.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1:11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It’s so counterintuitive, so different from every other human religious inclination, that it seems unlikely anybody would ever concoct such a way of salvation.    </a:t>
            </a:r>
          </a:p>
          <a:p>
            <a:endParaRPr lang="en-US" sz="2400" b="1" dirty="0" smtClean="0">
              <a:latin typeface="Cambria" pitchFamily="18" charset="0"/>
            </a:endParaRPr>
          </a:p>
          <a:p>
            <a:pPr indent="457200"/>
            <a:r>
              <a:rPr lang="en-US" sz="2400" b="1" dirty="0" smtClean="0">
                <a:latin typeface="Cambria" pitchFamily="18" charset="0"/>
              </a:rPr>
              <a:t>Had Paul’s message been “according to man,” or, as the “New Living Translation” (</a:t>
            </a:r>
            <a:r>
              <a:rPr lang="en-US" sz="2000" b="1" dirty="0" smtClean="0">
                <a:effectLst>
                  <a:outerShdw blurRad="38100" dist="38100" dir="2700000" algn="tl">
                    <a:srgbClr val="000000">
                      <a:alpha val="43137"/>
                    </a:srgbClr>
                  </a:outerShdw>
                </a:effectLst>
                <a:latin typeface="Cambria" pitchFamily="18" charset="0"/>
              </a:rPr>
              <a:t>NLT</a:t>
            </a:r>
            <a:r>
              <a:rPr lang="en-US" sz="2400" b="1" dirty="0" smtClean="0">
                <a:latin typeface="Cambria" pitchFamily="18" charset="0"/>
              </a:rPr>
              <a:t>) puts it, </a:t>
            </a:r>
            <a:r>
              <a:rPr lang="en-US" sz="2400" b="1" i="1" dirty="0" smtClean="0">
                <a:latin typeface="Cambria" pitchFamily="18" charset="0"/>
              </a:rPr>
              <a:t>“based on mere human reasoning”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one would expect that it would fit the mold of other man-made ways of salvation.  </a:t>
            </a:r>
          </a:p>
          <a:p>
            <a:pPr indent="457200"/>
            <a:endParaRPr lang="en-US" sz="2400" b="1" dirty="0" smtClean="0">
              <a:latin typeface="Cambria" pitchFamily="18" charset="0"/>
            </a:endParaRPr>
          </a:p>
          <a:p>
            <a:pPr indent="457200"/>
            <a:r>
              <a:rPr lang="en-US" sz="2400" b="1" dirty="0" smtClean="0">
                <a:latin typeface="Cambria" pitchFamily="18" charset="0"/>
              </a:rPr>
              <a:t>In fact, Paul’s message breaks the mold!  So unique is the notion that a person is saved by grace alone through faith alone in Christ alone that it’s almost inconceivable that any human would have make it up.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1:11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89"/>
            <a:ext cx="8534400" cy="4893647"/>
          </a:xfrm>
          <a:prstGeom prst="rect">
            <a:avLst/>
          </a:prstGeom>
          <a:noFill/>
          <a:effectLst/>
        </p:spPr>
        <p:txBody>
          <a:bodyPr wrap="square" rtlCol="0">
            <a:spAutoFit/>
          </a:bodyPr>
          <a:lstStyle/>
          <a:p>
            <a:pPr indent="457200"/>
            <a:r>
              <a:rPr lang="en-US" sz="2400" b="1" dirty="0" smtClean="0">
                <a:latin typeface="Cambria" pitchFamily="18" charset="0"/>
              </a:rPr>
              <a:t>Already in Paul’s initial encounter with the resurrected and glorified Jesus, the Lord articulated the basics of the gospel message of forgiveness of sins by faith in Christ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indent="457200"/>
            <a:r>
              <a:rPr lang="en-US" sz="2400"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Acts 26:18</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i="1" dirty="0" smtClean="0">
                <a:latin typeface="Cambria" pitchFamily="18" charset="0"/>
              </a:rPr>
              <a:t>“To open their eyes, so they may turn from darkness to light and from the power of Satan to God.  Then they will receive </a:t>
            </a:r>
            <a:r>
              <a:rPr lang="en-US" sz="2400" i="1" u="sng" dirty="0" smtClean="0">
                <a:latin typeface="Cambria" pitchFamily="18" charset="0"/>
              </a:rPr>
              <a:t>forgiveness</a:t>
            </a:r>
            <a:r>
              <a:rPr lang="en-US" sz="2400" i="1" dirty="0" smtClean="0">
                <a:latin typeface="Cambria" pitchFamily="18" charset="0"/>
              </a:rPr>
              <a:t> for their sins and be given a place among God’s people, who are set apart by faith in me”).</a:t>
            </a:r>
            <a:r>
              <a:rPr lang="en-US" sz="2400" b="1" i="1" dirty="0" smtClean="0">
                <a:latin typeface="Cambria" pitchFamily="18" charset="0"/>
              </a:rPr>
              <a:t> </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 Lord also mentioned that He would appear to Paul in the future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indent="457200"/>
            <a:r>
              <a:rPr lang="en-US" sz="2400"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Acts 26:16 </a:t>
            </a:r>
            <a:r>
              <a:rPr lang="en-US" sz="2400" b="1" dirty="0" smtClean="0">
                <a:effectLst>
                  <a:outerShdw blurRad="38100" dist="38100" dir="2700000" algn="tl">
                    <a:srgbClr val="000000">
                      <a:alpha val="43137"/>
                    </a:srgbClr>
                  </a:outerShdw>
                </a:effectLst>
                <a:latin typeface="Cambria" pitchFamily="18" charset="0"/>
              </a:rPr>
              <a:t>&gt;</a:t>
            </a:r>
            <a:r>
              <a:rPr lang="en-US" sz="2400" i="1" dirty="0" smtClean="0">
                <a:latin typeface="Cambria" pitchFamily="18" charset="0"/>
              </a:rPr>
              <a:t> “Now get to your feet!  For I have appeared to you to appoint you as my servant and witness. Tell people that you have </a:t>
            </a:r>
            <a:r>
              <a:rPr lang="en-US" sz="2400" i="1" u="sng" dirty="0" smtClean="0">
                <a:latin typeface="Cambria" pitchFamily="18" charset="0"/>
              </a:rPr>
              <a:t>seen</a:t>
            </a:r>
            <a:r>
              <a:rPr lang="en-US" sz="2400" i="1" dirty="0" smtClean="0">
                <a:latin typeface="Cambria" pitchFamily="18" charset="0"/>
              </a:rPr>
              <a:t> </a:t>
            </a:r>
            <a:r>
              <a:rPr lang="en-US" sz="2400" i="1" u="sng" dirty="0" smtClean="0">
                <a:latin typeface="Cambria" pitchFamily="18" charset="0"/>
              </a:rPr>
              <a:t>me</a:t>
            </a:r>
            <a:r>
              <a:rPr lang="en-US" sz="2400" i="1" dirty="0" smtClean="0">
                <a:latin typeface="Cambria" pitchFamily="18" charset="0"/>
              </a:rPr>
              <a:t>, and tell them what I will show you in the </a:t>
            </a:r>
            <a:r>
              <a:rPr lang="en-US" sz="2400" i="1" u="sng" dirty="0" smtClean="0">
                <a:latin typeface="Cambria" pitchFamily="18" charset="0"/>
              </a:rPr>
              <a:t>future</a:t>
            </a:r>
            <a:r>
              <a:rPr lang="en-US" sz="2400" i="1" dirty="0" smtClean="0">
                <a:latin typeface="Cambria" pitchFamily="18" charset="0"/>
              </a:rPr>
              <a:t>”).  </a:t>
            </a:r>
            <a:endParaRPr lang="en-US" sz="2400" b="1" dirty="0" smtClean="0">
              <a:latin typeface="Cambria" pitchFamily="18" charset="0"/>
            </a:endParaRP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1:11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89"/>
            <a:ext cx="8534400" cy="1938992"/>
          </a:xfrm>
          <a:prstGeom prst="rect">
            <a:avLst/>
          </a:prstGeom>
          <a:noFill/>
          <a:effectLst/>
        </p:spPr>
        <p:txBody>
          <a:bodyPr wrap="square" rtlCol="0">
            <a:spAutoFit/>
          </a:bodyPr>
          <a:lstStyle/>
          <a:p>
            <a:pPr indent="457200"/>
            <a:r>
              <a:rPr lang="en-US" sz="2400" b="1" dirty="0" smtClean="0">
                <a:latin typeface="Cambria" pitchFamily="18" charset="0"/>
              </a:rPr>
              <a:t>When Paul tells the Galatians that he had received his gospel directly from Jesus Christ, he likely refers not only to this life-changing event but also to any subsequent revelations he received during the years leading up to his first missionary journey.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1:11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1:13 – 14</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295465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For you have heard of my previous way of life in Judaism, how intensely I persecuted the church of God and tried to destroy it.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I was advancing in Judaism beyond many of my own age among my people and was extremely zealous for the traditions of my fathers.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262979"/>
          </a:xfrm>
          <a:prstGeom prst="rect">
            <a:avLst/>
          </a:prstGeom>
          <a:noFill/>
          <a:effectLst/>
        </p:spPr>
        <p:txBody>
          <a:bodyPr wrap="square" rtlCol="0">
            <a:spAutoFit/>
          </a:bodyPr>
          <a:lstStyle/>
          <a:p>
            <a:pPr indent="457200"/>
            <a:r>
              <a:rPr lang="en-US" sz="2400" b="1" dirty="0" smtClean="0">
                <a:latin typeface="Cambria" pitchFamily="18" charset="0"/>
              </a:rPr>
              <a:t>The first chapter of Galatians gives us </a:t>
            </a:r>
            <a:r>
              <a:rPr lang="en-US" sz="2400" b="1" i="1" dirty="0" smtClean="0">
                <a:effectLst>
                  <a:outerShdw blurRad="38100" dist="38100" dir="2700000" algn="tl">
                    <a:srgbClr val="000000">
                      <a:alpha val="43137"/>
                    </a:srgbClr>
                  </a:outerShdw>
                </a:effectLst>
                <a:latin typeface="Cambria" pitchFamily="18" charset="0"/>
              </a:rPr>
              <a:t>autobiographical</a:t>
            </a:r>
            <a:r>
              <a:rPr lang="en-US" sz="2400" b="1" dirty="0" smtClean="0">
                <a:latin typeface="Cambria" pitchFamily="18" charset="0"/>
              </a:rPr>
              <a:t> information about Paul that we find nowhere else in the Bible.  In the next several verses, Paul first recounts his condition prior to his conversion to Christ (</a:t>
            </a:r>
            <a:r>
              <a:rPr lang="en-US" sz="2400" b="1" dirty="0" smtClean="0">
                <a:effectLst>
                  <a:outerShdw blurRad="38100" dist="38100" dir="2700000" algn="tl">
                    <a:srgbClr val="000000">
                      <a:alpha val="43137"/>
                    </a:srgbClr>
                  </a:outerShdw>
                </a:effectLst>
                <a:latin typeface="Cambria" pitchFamily="18" charset="0"/>
              </a:rPr>
              <a:t>1:13-14</a:t>
            </a:r>
            <a:r>
              <a:rPr lang="en-US" sz="2400" b="1" dirty="0" smtClean="0">
                <a:latin typeface="Cambria" pitchFamily="18" charset="0"/>
              </a:rPr>
              <a:t>), then briefly mentions his miraculous conversion (</a:t>
            </a:r>
            <a:r>
              <a:rPr lang="en-US" sz="2400" b="1" dirty="0" smtClean="0">
                <a:effectLst>
                  <a:outerShdw blurRad="38100" dist="38100" dir="2700000" algn="tl">
                    <a:srgbClr val="000000">
                      <a:alpha val="43137"/>
                    </a:srgbClr>
                  </a:outerShdw>
                </a:effectLst>
                <a:latin typeface="Cambria" pitchFamily="18" charset="0"/>
              </a:rPr>
              <a:t>1:15-16</a:t>
            </a:r>
            <a:r>
              <a:rPr lang="en-US" sz="2400" b="1" dirty="0" smtClean="0">
                <a:latin typeface="Cambria" pitchFamily="18" charset="0"/>
              </a:rPr>
              <a:t>), and finally describes the years between his conversion and the beginning of his preaching ministry (</a:t>
            </a:r>
            <a:r>
              <a:rPr lang="en-US" sz="2400" b="1" dirty="0" smtClean="0">
                <a:effectLst>
                  <a:outerShdw blurRad="38100" dist="38100" dir="2700000" algn="tl">
                    <a:srgbClr val="000000">
                      <a:alpha val="43137"/>
                    </a:srgbClr>
                  </a:outerShdw>
                </a:effectLst>
                <a:latin typeface="Cambria" pitchFamily="18" charset="0"/>
              </a:rPr>
              <a:t>1:17-24</a:t>
            </a:r>
            <a:r>
              <a:rPr lang="en-US" sz="2400" b="1" dirty="0" smtClean="0">
                <a:latin typeface="Cambria" pitchFamily="18" charset="0"/>
              </a:rPr>
              <a:t>).    </a:t>
            </a:r>
          </a:p>
          <a:p>
            <a:endParaRPr lang="en-US" sz="2400" b="1" dirty="0" smtClean="0">
              <a:latin typeface="Cambria" pitchFamily="18" charset="0"/>
            </a:endParaRPr>
          </a:p>
          <a:p>
            <a:pPr indent="457200"/>
            <a:r>
              <a:rPr lang="en-US" sz="2400" b="1" dirty="0" smtClean="0">
                <a:latin typeface="Cambria" pitchFamily="18" charset="0"/>
              </a:rPr>
              <a:t>Prior to meeting Jesus on the road to </a:t>
            </a:r>
            <a:r>
              <a:rPr lang="en-US" sz="2400" b="1" dirty="0" smtClean="0">
                <a:effectLst>
                  <a:outerShdw blurRad="38100" dist="38100" dir="2700000" algn="tl">
                    <a:srgbClr val="000000">
                      <a:alpha val="43137"/>
                    </a:srgbClr>
                  </a:outerShdw>
                </a:effectLst>
                <a:latin typeface="Cambria" pitchFamily="18" charset="0"/>
              </a:rPr>
              <a:t>Damascus</a:t>
            </a:r>
            <a:r>
              <a:rPr lang="en-US" sz="2400" b="1" dirty="0" smtClean="0">
                <a:latin typeface="Cambria" pitchFamily="18" charset="0"/>
              </a:rPr>
              <a:t>, Paul was running from God while convinced he was acting in His service.  In his misguided zeal, Paul had taken up the mantle of a fanatical Pharisee, bent on destroying what he and his colleagues viewed as a heretical sect of Judaism – the followers of Jesus.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1:13 – 14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893647"/>
          </a:xfrm>
          <a:prstGeom prst="rect">
            <a:avLst/>
          </a:prstGeom>
          <a:noFill/>
          <a:effectLst/>
        </p:spPr>
        <p:txBody>
          <a:bodyPr wrap="square" rtlCol="0">
            <a:spAutoFit/>
          </a:bodyPr>
          <a:lstStyle/>
          <a:p>
            <a:pPr indent="457200"/>
            <a:r>
              <a:rPr lang="en-US" sz="2400" b="1" dirty="0" smtClean="0">
                <a:latin typeface="Cambria" pitchFamily="18" charset="0"/>
              </a:rPr>
              <a:t>What motivated his hatred of Christianity?  Ironically, his love of Judaism.    </a:t>
            </a:r>
          </a:p>
          <a:p>
            <a:endParaRPr lang="en-US" sz="2400" b="1" dirty="0" smtClean="0">
              <a:latin typeface="Cambria" pitchFamily="18" charset="0"/>
            </a:endParaRPr>
          </a:p>
          <a:p>
            <a:pPr indent="457200"/>
            <a:r>
              <a:rPr lang="en-US" sz="2400" b="1" dirty="0" smtClean="0">
                <a:latin typeface="Cambria" pitchFamily="18" charset="0"/>
              </a:rPr>
              <a:t>One might expect that the adherents of a religion molded by 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Scriptures and focused on living a righteous life in anticipation of the coming King would be the first allies of the coming Messiah.  </a:t>
            </a:r>
          </a:p>
          <a:p>
            <a:pPr indent="457200"/>
            <a:endParaRPr lang="en-US" sz="2400" b="1" dirty="0" smtClean="0">
              <a:latin typeface="Cambria" pitchFamily="18" charset="0"/>
            </a:endParaRPr>
          </a:p>
          <a:p>
            <a:pPr indent="457200"/>
            <a:r>
              <a:rPr lang="en-US" sz="2400" b="1" dirty="0" smtClean="0">
                <a:latin typeface="Cambria" pitchFamily="18" charset="0"/>
              </a:rPr>
              <a:t>Yet already in the Gospels we see the religious leaders—and especially the Pharisees—turning their noses up at the blue-collar commoner from </a:t>
            </a:r>
            <a:r>
              <a:rPr lang="en-US" sz="2400" b="1" dirty="0" smtClean="0">
                <a:effectLst>
                  <a:outerShdw blurRad="38100" dist="38100" dir="2700000" algn="tl">
                    <a:srgbClr val="000000">
                      <a:alpha val="43137"/>
                    </a:srgbClr>
                  </a:outerShdw>
                </a:effectLst>
                <a:latin typeface="Cambria" pitchFamily="18" charset="0"/>
              </a:rPr>
              <a:t>Nazareth</a:t>
            </a:r>
            <a:r>
              <a:rPr lang="en-US" sz="2400" b="1" dirty="0" smtClean="0">
                <a:latin typeface="Cambria" pitchFamily="18" charset="0"/>
              </a:rPr>
              <a:t>.  If God were to raise up a Messiah, they reasoned, He would surely do so among the rabbis, not the rabble!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1:13 – 14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8" name="Picture 7" descr="1 - 1 argument.jpg"/>
          <p:cNvPicPr>
            <a:picLocks noChangeAspect="1"/>
          </p:cNvPicPr>
          <p:nvPr/>
        </p:nvPicPr>
        <p:blipFill>
          <a:blip r:embed="rId2" cstate="print"/>
          <a:stretch>
            <a:fillRect/>
          </a:stretch>
        </p:blipFill>
        <p:spPr>
          <a:xfrm>
            <a:off x="914400" y="609600"/>
            <a:ext cx="7213600" cy="5410200"/>
          </a:xfrm>
          <a:prstGeom prst="rect">
            <a:avLst/>
          </a:prstGeom>
          <a:ln>
            <a:noFill/>
          </a:ln>
          <a:effectLst>
            <a:outerShdw blurRad="190500" algn="tl" rotWithShape="0">
              <a:srgbClr val="000000">
                <a:alpha val="70000"/>
              </a:srgbClr>
            </a:outerShdw>
          </a:effectLst>
        </p:spPr>
      </p:pic>
      <p:cxnSp>
        <p:nvCxnSpPr>
          <p:cNvPr id="6" name="Straight Connector 5"/>
          <p:cNvCxnSpPr/>
          <p:nvPr/>
        </p:nvCxnSpPr>
        <p:spPr>
          <a:xfrm>
            <a:off x="1828800" y="1981200"/>
            <a:ext cx="13716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3505200"/>
            <a:ext cx="20116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5029200"/>
            <a:ext cx="210312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62979"/>
          </a:xfrm>
          <a:prstGeom prst="rect">
            <a:avLst/>
          </a:prstGeom>
          <a:noFill/>
          <a:effectLst/>
        </p:spPr>
        <p:txBody>
          <a:bodyPr wrap="square" rtlCol="0">
            <a:spAutoFit/>
          </a:bodyPr>
          <a:lstStyle/>
          <a:p>
            <a:pPr indent="457200"/>
            <a:r>
              <a:rPr lang="en-US" sz="2400" b="1" dirty="0" smtClean="0">
                <a:latin typeface="Cambria" pitchFamily="18" charset="0"/>
              </a:rPr>
              <a:t>The young Saul, a student of the famous Rabbi Gamaliel (Acts 5:34; 22:3), would have shared these prejudices. </a:t>
            </a:r>
          </a:p>
          <a:p>
            <a:pPr indent="457200"/>
            <a:endParaRPr lang="en-US" sz="2400" b="1" i="1" dirty="0" smtClean="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Acts 5:34</a:t>
            </a:r>
            <a:r>
              <a:rPr lang="en-US" sz="2400" b="1" dirty="0" smtClean="0">
                <a:effectLst>
                  <a:outerShdw blurRad="38100" dist="38100" dir="2700000" algn="tl">
                    <a:srgbClr val="000000">
                      <a:alpha val="43137"/>
                    </a:srgbClr>
                  </a:outerShdw>
                </a:effectLst>
                <a:latin typeface="Cambria" pitchFamily="18" charset="0"/>
              </a:rPr>
              <a:t> &gt;</a:t>
            </a:r>
            <a:r>
              <a:rPr lang="en-US" sz="2400" b="1" dirty="0" smtClean="0">
                <a:latin typeface="Cambria" pitchFamily="18" charset="0"/>
              </a:rPr>
              <a:t> </a:t>
            </a:r>
            <a:r>
              <a:rPr lang="en-US" sz="2400" i="1" dirty="0" smtClean="0">
                <a:latin typeface="Cambria" pitchFamily="18" charset="0"/>
              </a:rPr>
              <a:t>“But one member, a Pharisee named </a:t>
            </a:r>
            <a:r>
              <a:rPr lang="en-US" sz="2400" i="1" u="sng" dirty="0" smtClean="0">
                <a:latin typeface="Cambria" pitchFamily="18" charset="0"/>
              </a:rPr>
              <a:t>Gamaliel</a:t>
            </a:r>
            <a:r>
              <a:rPr lang="en-US" sz="2400" i="1" dirty="0" smtClean="0">
                <a:latin typeface="Cambria" pitchFamily="18" charset="0"/>
              </a:rPr>
              <a:t>, who was an expert in religious law and respected by all the people…”</a:t>
            </a:r>
            <a:r>
              <a:rPr lang="en-US" sz="2400" dirty="0" smtClean="0">
                <a:latin typeface="Cambria" pitchFamily="18" charset="0"/>
              </a:rPr>
              <a:t> </a:t>
            </a:r>
            <a:r>
              <a:rPr lang="en-US" sz="2400" b="1" dirty="0" smtClean="0">
                <a:latin typeface="Cambria" pitchFamily="18" charset="0"/>
              </a:rPr>
              <a:t>  </a:t>
            </a:r>
          </a:p>
          <a:p>
            <a:pPr indent="457200"/>
            <a:r>
              <a:rPr lang="en-US" sz="2400" b="1" i="1" dirty="0" smtClean="0">
                <a:effectLst>
                  <a:outerShdw blurRad="38100" dist="38100" dir="2700000" algn="tl">
                    <a:srgbClr val="000000">
                      <a:alpha val="43137"/>
                    </a:srgbClr>
                  </a:outerShdw>
                </a:effectLst>
                <a:latin typeface="Cambria" pitchFamily="18" charset="0"/>
              </a:rPr>
              <a:t>Acts 22:3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i="1" dirty="0" smtClean="0">
                <a:latin typeface="Cambria" pitchFamily="18" charset="0"/>
              </a:rPr>
              <a:t>“Then Paul said, “I am a Jew, born in Tarsus, a city in Cilicia, and I was brought up and educated here in Jerusalem under </a:t>
            </a:r>
            <a:r>
              <a:rPr lang="en-US" sz="2400" i="1" u="sng" dirty="0" smtClean="0">
                <a:latin typeface="Cambria" pitchFamily="18" charset="0"/>
              </a:rPr>
              <a:t>Gamaliel</a:t>
            </a:r>
            <a:r>
              <a:rPr lang="en-US" sz="2400" i="1" dirty="0" smtClean="0">
                <a:latin typeface="Cambria" pitchFamily="18" charset="0"/>
              </a:rPr>
              <a:t>.”</a:t>
            </a:r>
            <a:r>
              <a:rPr lang="en-US" sz="2400" b="1" dirty="0" smtClean="0">
                <a:latin typeface="Cambria" pitchFamily="18" charset="0"/>
              </a:rPr>
              <a:t>  </a:t>
            </a:r>
          </a:p>
          <a:p>
            <a:pPr indent="457200"/>
            <a:r>
              <a:rPr lang="en-US" sz="2400" b="1" dirty="0" smtClean="0">
                <a:latin typeface="Cambria" pitchFamily="18" charset="0"/>
              </a:rPr>
              <a:t>   </a:t>
            </a:r>
          </a:p>
          <a:p>
            <a:pPr indent="457200"/>
            <a:r>
              <a:rPr lang="en-US" sz="2400" b="1" dirty="0" smtClean="0">
                <a:latin typeface="Cambria" pitchFamily="18" charset="0"/>
              </a:rPr>
              <a:t>In fact, the more Saul sought to advance in Judaism and champion the traditions of his forefathers (</a:t>
            </a:r>
            <a:r>
              <a:rPr lang="en-US" sz="2400" b="1" dirty="0" smtClean="0">
                <a:effectLst>
                  <a:outerShdw blurRad="38100" dist="38100" dir="2700000" algn="tl">
                    <a:srgbClr val="000000">
                      <a:alpha val="43137"/>
                    </a:srgbClr>
                  </a:outerShdw>
                </a:effectLst>
                <a:latin typeface="Cambria" pitchFamily="18" charset="0"/>
              </a:rPr>
              <a:t>1:14</a:t>
            </a:r>
            <a:r>
              <a:rPr lang="en-US" sz="2400" b="1" dirty="0" smtClean="0">
                <a:latin typeface="Cambria" pitchFamily="18" charset="0"/>
              </a:rPr>
              <a:t>), the more motivated he would have been to persecute the enemy sect of Christians.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1:13 – 14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1:15 – 17</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1"/>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But when God, who set me apart from my mother’s womb and called me by his grace, was pleased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to reveal his Son in me so that I might preach him among the Gentiles, my immediate response was not to consult any human being.  </a:t>
            </a:r>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I did not go up to Jerusalem to see those who were apostles before I was, but I went into Arabia. Later I returned to Damascus.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4893647"/>
          </a:xfrm>
          <a:prstGeom prst="rect">
            <a:avLst/>
          </a:prstGeom>
          <a:noFill/>
          <a:effectLst/>
        </p:spPr>
        <p:txBody>
          <a:bodyPr wrap="square" rtlCol="0">
            <a:spAutoFit/>
          </a:bodyPr>
          <a:lstStyle/>
          <a:p>
            <a:pPr indent="457200"/>
            <a:r>
              <a:rPr lang="en-US" sz="2400" b="1" dirty="0" smtClean="0">
                <a:latin typeface="Cambria" pitchFamily="18" charset="0"/>
              </a:rPr>
              <a:t>Here Paul simply enumerated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things</a:t>
            </a:r>
            <a:r>
              <a:rPr lang="en-US" sz="2400" b="1" dirty="0" smtClean="0">
                <a:latin typeface="Cambria" pitchFamily="18" charset="0"/>
              </a:rPr>
              <a:t> God did for him.  </a:t>
            </a:r>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God set him apart from birth.  Paul knew that God had providentially set him apart from birth and that all his life to this point was a preparation for his ministry as a proclaimer of the gospel of God’s grace (</a:t>
            </a:r>
            <a:r>
              <a:rPr lang="en-US" sz="2400" b="1" dirty="0" smtClean="0">
                <a:effectLst>
                  <a:outerShdw blurRad="38100" dist="38100" dir="2700000" algn="tl">
                    <a:srgbClr val="000000">
                      <a:alpha val="43137"/>
                    </a:srgbClr>
                  </a:outerShdw>
                </a:effectLst>
                <a:latin typeface="Cambria" pitchFamily="18" charset="0"/>
              </a:rPr>
              <a:t>1:15</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God called Paul by His grace.  This is a reference to the time of Paul’s salvation.  He responded to God’s efficacious call and received Jesus Christ as Savior.  </a:t>
            </a:r>
          </a:p>
          <a:p>
            <a:pPr indent="457200"/>
            <a:endParaRPr lang="en-US" sz="2400" b="1" dirty="0" smtClean="0">
              <a:latin typeface="Cambria" pitchFamily="18" charset="0"/>
            </a:endParaRPr>
          </a:p>
          <a:p>
            <a:pPr indent="457200"/>
            <a:r>
              <a:rPr lang="en-US" sz="2400" b="1" dirty="0" smtClean="0">
                <a:latin typeface="Cambria" pitchFamily="18" charset="0"/>
              </a:rPr>
              <a:t>In Romans (</a:t>
            </a:r>
            <a:r>
              <a:rPr lang="en-US" sz="2400" b="1" dirty="0" smtClean="0">
                <a:effectLst>
                  <a:outerShdw blurRad="38100" dist="38100" dir="2700000" algn="tl">
                    <a:srgbClr val="000000">
                      <a:alpha val="43137"/>
                    </a:srgbClr>
                  </a:outerShdw>
                </a:effectLst>
                <a:latin typeface="Cambria" pitchFamily="18" charset="0"/>
              </a:rPr>
              <a:t>8:30</a:t>
            </a:r>
            <a:r>
              <a:rPr lang="en-US" sz="2400" b="1" dirty="0" smtClean="0">
                <a:latin typeface="Cambria" pitchFamily="18" charset="0"/>
              </a:rPr>
              <a:t>), Paul gave the sequence of God’s work in salvation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“Those He </a:t>
            </a:r>
            <a:r>
              <a:rPr lang="en-US" sz="2400" b="1" i="1" u="sng" dirty="0" smtClean="0">
                <a:latin typeface="Cambria" pitchFamily="18" charset="0"/>
              </a:rPr>
              <a:t>predestined</a:t>
            </a:r>
            <a:r>
              <a:rPr lang="en-US" sz="2400" b="1" i="1" dirty="0" smtClean="0">
                <a:latin typeface="Cambria" pitchFamily="18" charset="0"/>
              </a:rPr>
              <a:t>, He also </a:t>
            </a:r>
            <a:r>
              <a:rPr lang="en-US" sz="2400" b="1" i="1" u="sng" dirty="0" smtClean="0">
                <a:latin typeface="Cambria" pitchFamily="18" charset="0"/>
              </a:rPr>
              <a:t>called</a:t>
            </a:r>
            <a:r>
              <a:rPr lang="en-US" sz="2400" b="1" i="1" dirty="0" smtClean="0">
                <a:latin typeface="Cambria" pitchFamily="18" charset="0"/>
              </a:rPr>
              <a:t>; those He called, He also </a:t>
            </a:r>
            <a:r>
              <a:rPr lang="en-US" sz="2400" b="1" i="1" u="sng" dirty="0" smtClean="0">
                <a:latin typeface="Cambria" pitchFamily="18" charset="0"/>
              </a:rPr>
              <a:t>justified</a:t>
            </a:r>
            <a:r>
              <a:rPr lang="en-US" sz="2400" b="1" i="1" dirty="0" smtClean="0">
                <a:latin typeface="Cambria" pitchFamily="18" charset="0"/>
              </a:rPr>
              <a:t>; those He justified, He also </a:t>
            </a:r>
            <a:r>
              <a:rPr lang="en-US" sz="2400" b="1" i="1" u="sng" dirty="0" smtClean="0">
                <a:latin typeface="Cambria" pitchFamily="18" charset="0"/>
              </a:rPr>
              <a:t>glorified</a:t>
            </a:r>
            <a:r>
              <a:rPr lang="en-US" sz="2400" b="1" i="1" dirty="0" smtClean="0">
                <a:latin typeface="Cambria" pitchFamily="18" charset="0"/>
              </a:rPr>
              <a:t>.”</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1:15 – 17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262979"/>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God was pleased to reveal His Son in Paul.  Blinded as he had been to the deity of Jesus Christ and thinking that the </a:t>
            </a:r>
            <a:r>
              <a:rPr lang="en-US" sz="2400" b="1" dirty="0" smtClean="0">
                <a:effectLst>
                  <a:outerShdw blurRad="38100" dist="38100" dir="2700000" algn="tl">
                    <a:srgbClr val="000000">
                      <a:alpha val="43137"/>
                    </a:srgbClr>
                  </a:outerShdw>
                </a:effectLst>
                <a:latin typeface="Cambria" pitchFamily="18" charset="0"/>
              </a:rPr>
              <a:t>Nazarene</a:t>
            </a:r>
            <a:r>
              <a:rPr lang="en-US" sz="2400" b="1" dirty="0" smtClean="0">
                <a:latin typeface="Cambria" pitchFamily="18" charset="0"/>
              </a:rPr>
              <a:t> was a fraud, God gave Paul an outward vision of Christ on the Damascus Road and later an inner revelation concerning the full significance of the person and work of the Savior (</a:t>
            </a:r>
            <a:r>
              <a:rPr lang="en-US" sz="2400" b="1" dirty="0" smtClean="0">
                <a:effectLst>
                  <a:outerShdw blurRad="38100" dist="38100" dir="2700000" algn="tl">
                    <a:srgbClr val="000000">
                      <a:alpha val="43137"/>
                    </a:srgbClr>
                  </a:outerShdw>
                </a:effectLst>
                <a:latin typeface="Cambria" pitchFamily="18" charset="0"/>
              </a:rPr>
              <a:t>1:16</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 purpose of this revelation was that Paul might preach Him among the Gentiles.  Thus Paul emphasized that both his conversion and his commission owed nothing to man but were of God.  </a:t>
            </a:r>
          </a:p>
          <a:p>
            <a:pPr indent="457200"/>
            <a:endParaRPr lang="en-US" sz="2400" b="1" dirty="0" smtClean="0">
              <a:latin typeface="Cambria" pitchFamily="18" charset="0"/>
            </a:endParaRPr>
          </a:p>
          <a:p>
            <a:pPr indent="457200"/>
            <a:r>
              <a:rPr lang="en-US" sz="2400" b="1" dirty="0" smtClean="0">
                <a:latin typeface="Cambria" pitchFamily="18" charset="0"/>
              </a:rPr>
              <a:t>How else could such a transformation—</a:t>
            </a:r>
            <a:r>
              <a:rPr lang="en-US" sz="2400" b="1" i="1" dirty="0" smtClean="0">
                <a:latin typeface="Cambria" pitchFamily="18" charset="0"/>
              </a:rPr>
              <a:t>from persecutor to preacher</a:t>
            </a:r>
            <a:r>
              <a:rPr lang="en-US" sz="2400" b="1" dirty="0" smtClean="0">
                <a:latin typeface="Cambria" pitchFamily="18" charset="0"/>
              </a:rPr>
              <a:t>—be explained?</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1:15 – 17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262979"/>
          </a:xfrm>
          <a:prstGeom prst="rect">
            <a:avLst/>
          </a:prstGeom>
          <a:noFill/>
          <a:effectLst/>
        </p:spPr>
        <p:txBody>
          <a:bodyPr wrap="square" rtlCol="0">
            <a:spAutoFit/>
          </a:bodyPr>
          <a:lstStyle/>
          <a:p>
            <a:pPr indent="457200"/>
            <a:r>
              <a:rPr lang="en-US" sz="2400" b="1" dirty="0" smtClean="0">
                <a:latin typeface="Cambria" pitchFamily="18" charset="0"/>
              </a:rPr>
              <a:t>God’s design for salvation goes beyond merely saving souls, as miraculous as that is.  God created us not only to live with Him in heaven but also to display and glorify Jesus on earth.  </a:t>
            </a:r>
          </a:p>
          <a:p>
            <a:pPr indent="457200"/>
            <a:endParaRPr lang="en-US" sz="2400" b="1" dirty="0" smtClean="0">
              <a:latin typeface="Cambria" pitchFamily="18" charset="0"/>
            </a:endParaRPr>
          </a:p>
          <a:p>
            <a:pPr indent="457200"/>
            <a:r>
              <a:rPr lang="en-US" sz="2400" b="1" dirty="0" smtClean="0">
                <a:latin typeface="Cambria" pitchFamily="18" charset="0"/>
              </a:rPr>
              <a:t>Paul’s Judaizing opponents in Galatia had claimed that Paul had conjured his gospel message of grace from his own imagination.  Or that he had at least tainted the pure Jewish message from Jesus’ original disciples in Jerusalem to suit his own purposes.  </a:t>
            </a:r>
          </a:p>
          <a:p>
            <a:pPr indent="457200"/>
            <a:endParaRPr lang="en-US" sz="2400" b="1" dirty="0" smtClean="0">
              <a:latin typeface="Cambria" pitchFamily="18" charset="0"/>
            </a:endParaRPr>
          </a:p>
          <a:p>
            <a:pPr indent="457200"/>
            <a:r>
              <a:rPr lang="en-US" sz="2400" b="1" dirty="0" smtClean="0">
                <a:latin typeface="Cambria" pitchFamily="18" charset="0"/>
              </a:rPr>
              <a:t>Paul’s testimony of his conversion takes a decisive swing at both lies.  His testimony rules out that his gospel came from anybody other than Jesus Christ Himself.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1:15 – 17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93647"/>
          </a:xfrm>
          <a:prstGeom prst="rect">
            <a:avLst/>
          </a:prstGeom>
          <a:noFill/>
          <a:effectLst/>
        </p:spPr>
        <p:txBody>
          <a:bodyPr wrap="square" rtlCol="0">
            <a:spAutoFit/>
          </a:bodyPr>
          <a:lstStyle/>
          <a:p>
            <a:pPr indent="457200"/>
            <a:r>
              <a:rPr lang="en-US" sz="2400" b="1" dirty="0" smtClean="0">
                <a:latin typeface="Cambria" pitchFamily="18" charset="0"/>
              </a:rPr>
              <a:t>Paul then recounts his travels after his conversion to show that he did not rush to human teachers to clarify the gospel message (</a:t>
            </a:r>
            <a:r>
              <a:rPr lang="en-US" sz="2400" b="1" dirty="0" smtClean="0">
                <a:effectLst>
                  <a:outerShdw blurRad="38100" dist="38100" dir="2700000" algn="tl">
                    <a:srgbClr val="000000">
                      <a:alpha val="43137"/>
                    </a:srgbClr>
                  </a:outerShdw>
                </a:effectLst>
                <a:latin typeface="Cambria" pitchFamily="18" charset="0"/>
              </a:rPr>
              <a:t>1:16</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Rather, he first travel east to </a:t>
            </a:r>
            <a:r>
              <a:rPr lang="en-US" sz="2400" b="1" dirty="0" smtClean="0">
                <a:effectLst>
                  <a:outerShdw blurRad="38100" dist="38100" dir="2700000" algn="tl">
                    <a:srgbClr val="000000">
                      <a:alpha val="43137"/>
                    </a:srgbClr>
                  </a:outerShdw>
                </a:effectLst>
                <a:latin typeface="Cambria" pitchFamily="18" charset="0"/>
              </a:rPr>
              <a:t>Arabia</a:t>
            </a:r>
            <a:r>
              <a:rPr lang="en-US" sz="2400" b="1" dirty="0" smtClean="0">
                <a:latin typeface="Cambria" pitchFamily="18" charset="0"/>
              </a:rPr>
              <a:t>, far from the original </a:t>
            </a:r>
            <a:r>
              <a:rPr lang="en-US" sz="2400" b="1" dirty="0" smtClean="0">
                <a:effectLst>
                  <a:outerShdw blurRad="38100" dist="38100" dir="2700000" algn="tl">
                    <a:srgbClr val="000000">
                      <a:alpha val="43137"/>
                    </a:srgbClr>
                  </a:outerShdw>
                </a:effectLst>
                <a:latin typeface="Cambria" pitchFamily="18" charset="0"/>
              </a:rPr>
              <a:t>Jerusalem</a:t>
            </a:r>
            <a:r>
              <a:rPr lang="en-US" sz="2400" b="1" dirty="0" smtClean="0">
                <a:latin typeface="Cambria" pitchFamily="18" charset="0"/>
              </a:rPr>
              <a:t> apostles.  Then he returned to </a:t>
            </a:r>
            <a:r>
              <a:rPr lang="en-US" sz="2400" b="1" dirty="0" smtClean="0">
                <a:effectLst>
                  <a:outerShdw blurRad="38100" dist="38100" dir="2700000" algn="tl">
                    <a:srgbClr val="000000">
                      <a:alpha val="43137"/>
                    </a:srgbClr>
                  </a:outerShdw>
                </a:effectLst>
                <a:latin typeface="Cambria" pitchFamily="18" charset="0"/>
              </a:rPr>
              <a:t>Damascus</a:t>
            </a:r>
            <a:r>
              <a:rPr lang="en-US" sz="2400" b="1" dirty="0" smtClean="0">
                <a:latin typeface="Cambria" pitchFamily="18" charset="0"/>
              </a:rPr>
              <a:t> to begin his itinerant preaching (</a:t>
            </a:r>
            <a:r>
              <a:rPr lang="en-US" sz="2400" b="1" dirty="0" smtClean="0">
                <a:effectLst>
                  <a:outerShdw blurRad="38100" dist="38100" dir="2700000" algn="tl">
                    <a:srgbClr val="000000">
                      <a:alpha val="43137"/>
                    </a:srgbClr>
                  </a:outerShdw>
                </a:effectLst>
                <a:latin typeface="Cambria" pitchFamily="18" charset="0"/>
              </a:rPr>
              <a:t>1:17</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Nowhere in between did Paul consult with </a:t>
            </a:r>
            <a:r>
              <a:rPr lang="en-US" sz="2400" b="1" i="1" dirty="0" smtClean="0">
                <a:latin typeface="Cambria" pitchFamily="18" charset="0"/>
              </a:rPr>
              <a:t>“flesh and blood”</a:t>
            </a:r>
            <a:r>
              <a:rPr lang="en-US" sz="2400" b="1" dirty="0" smtClean="0">
                <a:latin typeface="Cambria" pitchFamily="18" charset="0"/>
              </a:rPr>
              <a:t> to add to, correct, or clarify the gospel he had received directly from Jesus Christ.  He had no need to.  Paul’s gospel didn’t come from himself or from others, but from the Lord Himself.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1:15 – 17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1:18 – 24</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51090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Then after three years, I went up to Jerusalem to get acquainted with Cephas and stayed with him fifteen days.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I saw none of the other apostles—only James, the Lord’s brother.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I assure you before God that what I am writing you is no lie.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Then I went to Syria and Cilicia.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I was personally unknown to the churches of Judea that are in Christ.  </a:t>
            </a:r>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They only heard the report: “The man who formerly persecuted us is now preaching the faith he once tried to destroy.”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And they praised God because of 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0200"/>
          </a:xfrm>
          <a:prstGeom prst="rect">
            <a:avLst/>
          </a:prstGeom>
          <a:noFill/>
          <a:effectLst/>
        </p:spPr>
        <p:txBody>
          <a:bodyPr wrap="square" rtlCol="0">
            <a:spAutoFit/>
          </a:bodyPr>
          <a:lstStyle/>
          <a:p>
            <a:pPr indent="457200" algn="ctr"/>
            <a:r>
              <a:rPr lang="en-US" sz="2000" b="1" dirty="0" smtClean="0">
                <a:effectLst>
                  <a:outerShdw blurRad="38100" dist="38100" dir="2700000" algn="tl">
                    <a:srgbClr val="000000">
                      <a:alpha val="43137"/>
                    </a:srgbClr>
                  </a:outerShdw>
                </a:effectLst>
                <a:latin typeface="Cambria" pitchFamily="18" charset="0"/>
              </a:rPr>
              <a:t>PAUL’S ARABIAN NIGHTS</a:t>
            </a:r>
          </a:p>
          <a:p>
            <a:pPr indent="457200"/>
            <a:r>
              <a:rPr lang="en-US" sz="1200" b="1" dirty="0" smtClean="0">
                <a:latin typeface="Cambria" pitchFamily="18" charset="0"/>
              </a:rPr>
              <a:t>  </a:t>
            </a:r>
          </a:p>
          <a:p>
            <a:pPr indent="457200"/>
            <a:r>
              <a:rPr lang="en-US" sz="2400" b="1" dirty="0" smtClean="0">
                <a:latin typeface="Cambria" pitchFamily="18" charset="0"/>
              </a:rPr>
              <a:t>Paul brief account of the three years following his miraculous conversion on the Damascus Road brings up some unanswered questions.  Why did he travel east into the region of Arabia?  What did he do there?  Was he alone or with others?  </a:t>
            </a:r>
          </a:p>
          <a:p>
            <a:pPr indent="457200"/>
            <a:endParaRPr lang="en-US" sz="2400" b="1" dirty="0" smtClean="0">
              <a:latin typeface="Cambria" pitchFamily="18" charset="0"/>
            </a:endParaRPr>
          </a:p>
          <a:p>
            <a:pPr indent="457200"/>
            <a:r>
              <a:rPr lang="en-US" sz="2400" b="1" dirty="0" smtClean="0">
                <a:latin typeface="Cambria" pitchFamily="18" charset="0"/>
              </a:rPr>
              <a:t>Luke’s narrative of Paul’s conversion in Acts 9 explains why Paul ended up in Arabia.  While spending some time with disciples in Damascus [</a:t>
            </a:r>
            <a:r>
              <a:rPr lang="en-US" sz="2400" b="1" dirty="0" smtClean="0">
                <a:effectLst>
                  <a:outerShdw blurRad="38100" dist="38100" dir="2700000" algn="tl">
                    <a:srgbClr val="000000">
                      <a:alpha val="43137"/>
                    </a:srgbClr>
                  </a:outerShdw>
                </a:effectLst>
                <a:latin typeface="Cambria" pitchFamily="18" charset="0"/>
              </a:rPr>
              <a:t>Acts 9:19</a:t>
            </a:r>
            <a:r>
              <a:rPr lang="en-US" sz="2400" b="1" dirty="0" smtClean="0">
                <a:latin typeface="Cambria" pitchFamily="18" charset="0"/>
              </a:rPr>
              <a:t>], Paul immediately began preaching the gospel in the synagogues [</a:t>
            </a:r>
            <a:r>
              <a:rPr lang="en-US" sz="2400" b="1" dirty="0" smtClean="0">
                <a:effectLst>
                  <a:outerShdw blurRad="38100" dist="38100" dir="2700000" algn="tl">
                    <a:srgbClr val="000000">
                      <a:alpha val="43137"/>
                    </a:srgbClr>
                  </a:outerShdw>
                </a:effectLst>
                <a:latin typeface="Cambria" pitchFamily="18" charset="0"/>
              </a:rPr>
              <a:t>Acts 9:20, 22</a:t>
            </a:r>
            <a:r>
              <a:rPr lang="en-US" sz="2400" b="1" dirty="0" smtClean="0">
                <a:latin typeface="Cambria" pitchFamily="18" charset="0"/>
              </a:rPr>
              <a:t>].  The Jewish leaders in Damascus, incensed at Saul’s radical change of allegiance and transformation, plotted to put him to death [</a:t>
            </a:r>
            <a:r>
              <a:rPr lang="en-US" sz="2400" b="1" dirty="0" smtClean="0">
                <a:effectLst>
                  <a:outerShdw blurRad="38100" dist="38100" dir="2700000" algn="tl">
                    <a:srgbClr val="000000">
                      <a:alpha val="43137"/>
                    </a:srgbClr>
                  </a:outerShdw>
                </a:effectLst>
                <a:latin typeface="Cambria" pitchFamily="18" charset="0"/>
              </a:rPr>
              <a:t>Acts 9:23-24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1:18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278094"/>
          </a:xfrm>
          <a:prstGeom prst="rect">
            <a:avLst/>
          </a:prstGeom>
          <a:noFill/>
          <a:effectLst/>
        </p:spPr>
        <p:txBody>
          <a:bodyPr wrap="square" rtlCol="0">
            <a:spAutoFit/>
          </a:bodyPr>
          <a:lstStyle/>
          <a:p>
            <a:pPr indent="457200" algn="ctr"/>
            <a:r>
              <a:rPr lang="en-US" sz="2000" b="1" dirty="0" smtClean="0">
                <a:effectLst>
                  <a:outerShdw blurRad="38100" dist="38100" dir="2700000" algn="tl">
                    <a:srgbClr val="000000">
                      <a:alpha val="43137"/>
                    </a:srgbClr>
                  </a:outerShdw>
                </a:effectLst>
                <a:latin typeface="Cambria" pitchFamily="18" charset="0"/>
              </a:rPr>
              <a:t>PAUL’S ARABIAN NIGHTS</a:t>
            </a:r>
          </a:p>
          <a:p>
            <a:pPr indent="457200"/>
            <a:r>
              <a:rPr lang="en-US" sz="1200" b="1" dirty="0" smtClean="0">
                <a:latin typeface="Cambria" pitchFamily="18" charset="0"/>
              </a:rPr>
              <a:t>  </a:t>
            </a:r>
          </a:p>
          <a:p>
            <a:pPr indent="457200"/>
            <a:r>
              <a:rPr lang="en-US" sz="2400" b="1" dirty="0" smtClean="0">
                <a:latin typeface="Cambria" pitchFamily="18" charset="0"/>
              </a:rPr>
              <a:t>But the Christians in Damascus discovered this plot and helped Paul escape from the hands of his assassins by lowering him in a basket through an opening in the city wall [</a:t>
            </a:r>
            <a:r>
              <a:rPr lang="en-US" sz="2400" b="1" dirty="0" smtClean="0">
                <a:effectLst>
                  <a:outerShdw blurRad="38100" dist="38100" dir="2700000" algn="tl">
                    <a:srgbClr val="000000">
                      <a:alpha val="43137"/>
                    </a:srgbClr>
                  </a:outerShdw>
                </a:effectLst>
                <a:latin typeface="Cambria" pitchFamily="18" charset="0"/>
              </a:rPr>
              <a:t>Act 9:25</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Though Luke’s narrative fast-forwards to Paul’s trip to Jerusalem in </a:t>
            </a:r>
            <a:r>
              <a:rPr lang="en-US" sz="2400" b="1" dirty="0" smtClean="0">
                <a:effectLst>
                  <a:outerShdw blurRad="38100" dist="38100" dir="2700000" algn="tl">
                    <a:srgbClr val="000000">
                      <a:alpha val="43137"/>
                    </a:srgbClr>
                  </a:outerShdw>
                </a:effectLst>
                <a:latin typeface="Cambria" pitchFamily="18" charset="0"/>
              </a:rPr>
              <a:t>Acts 9:26</a:t>
            </a:r>
            <a:r>
              <a:rPr lang="en-US" sz="2400" b="1" dirty="0" smtClean="0">
                <a:latin typeface="Cambria" pitchFamily="18" charset="0"/>
              </a:rPr>
              <a:t>, we know from Paul’s report in </a:t>
            </a:r>
            <a:r>
              <a:rPr lang="en-US" sz="2400" b="1" dirty="0" smtClean="0">
                <a:effectLst>
                  <a:outerShdw blurRad="38100" dist="38100" dir="2700000" algn="tl">
                    <a:srgbClr val="000000">
                      <a:alpha val="43137"/>
                    </a:srgbClr>
                  </a:outerShdw>
                </a:effectLst>
                <a:latin typeface="Cambria" pitchFamily="18" charset="0"/>
              </a:rPr>
              <a:t>Galatians 1:17</a:t>
            </a:r>
            <a:r>
              <a:rPr lang="en-US" sz="2400" b="1" dirty="0" smtClean="0">
                <a:latin typeface="Cambria" pitchFamily="18" charset="0"/>
              </a:rPr>
              <a:t> that after his flight from Damascus he departed east into the Arabian wilderness for some time.  What did he do there?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1:18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47426"/>
          </a:xfrm>
          <a:prstGeom prst="rect">
            <a:avLst/>
          </a:prstGeom>
          <a:noFill/>
          <a:effectLst/>
        </p:spPr>
        <p:txBody>
          <a:bodyPr wrap="square" rtlCol="0">
            <a:spAutoFit/>
          </a:bodyPr>
          <a:lstStyle/>
          <a:p>
            <a:pPr indent="457200" algn="ctr"/>
            <a:r>
              <a:rPr lang="en-US" sz="2000" b="1" dirty="0" smtClean="0">
                <a:effectLst>
                  <a:outerShdw blurRad="38100" dist="38100" dir="2700000" algn="tl">
                    <a:srgbClr val="000000">
                      <a:alpha val="43137"/>
                    </a:srgbClr>
                  </a:outerShdw>
                </a:effectLst>
                <a:latin typeface="Cambria" pitchFamily="18" charset="0"/>
              </a:rPr>
              <a:t>PAUL’S ARABIAN NIGHTS</a:t>
            </a:r>
          </a:p>
          <a:p>
            <a:pPr indent="457200"/>
            <a:r>
              <a:rPr lang="en-US" sz="1200" b="1" dirty="0" smtClean="0">
                <a:latin typeface="Cambria" pitchFamily="18" charset="0"/>
              </a:rPr>
              <a:t>  </a:t>
            </a:r>
          </a:p>
          <a:p>
            <a:pPr indent="457200"/>
            <a:r>
              <a:rPr lang="en-US" sz="2400" b="1" i="1" dirty="0" smtClean="0">
                <a:effectLst>
                  <a:outerShdw blurRad="38100" dist="38100" dir="2700000" algn="tl">
                    <a:srgbClr val="000000">
                      <a:alpha val="43137"/>
                    </a:srgbClr>
                  </a:outerShdw>
                </a:effectLst>
                <a:latin typeface="Cambria" pitchFamily="18" charset="0"/>
              </a:rPr>
              <a:t>One commentator speculates:</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“In this period of withdrawal, as he meditated on the </a:t>
            </a:r>
            <a:r>
              <a:rPr lang="en-US" sz="2400" b="1" dirty="0" smtClean="0">
                <a:effectLst>
                  <a:outerShdw blurRad="38100" dist="38100" dir="2700000" algn="tl">
                    <a:srgbClr val="000000">
                      <a:alpha val="43137"/>
                    </a:srgbClr>
                  </a:outerShdw>
                </a:effectLst>
                <a:latin typeface="Cambria" pitchFamily="18" charset="0"/>
              </a:rPr>
              <a:t>OT</a:t>
            </a:r>
            <a:r>
              <a:rPr lang="en-US" sz="2400" b="1" dirty="0" smtClean="0">
                <a:latin typeface="Cambria" pitchFamily="18" charset="0"/>
              </a:rPr>
              <a:t> Scriptures, on the facts of the life and death of Jesus that he already knew and on his experience of conversion, the gospel of the grace of God was revealed to him in its fullness.  It has even been suggested that those three years in Arabia were a deliberate compensation for the three years of instruction which Jesus gave the other apostles, but which Paul missed.  Now he had Jesus to himself, as it were, for three years of solitude in the wilderness.”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1:18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 name="Picture 5" descr="1 - 1 background.jpg"/>
          <p:cNvPicPr>
            <a:picLocks noChangeAspect="1"/>
          </p:cNvPicPr>
          <p:nvPr/>
        </p:nvPicPr>
        <p:blipFill>
          <a:blip r:embed="rId2" cstate="print"/>
          <a:srcRect b="5296"/>
          <a:stretch>
            <a:fillRect/>
          </a:stretch>
        </p:blipFill>
        <p:spPr>
          <a:xfrm>
            <a:off x="457200" y="381000"/>
            <a:ext cx="8260682" cy="6019800"/>
          </a:xfrm>
          <a:prstGeom prst="rect">
            <a:avLst/>
          </a:prstGeom>
          <a:ln>
            <a:noFill/>
          </a:ln>
          <a:effectLst>
            <a:outerShdw blurRad="190500" algn="tl" rotWithShape="0">
              <a:srgbClr val="000000">
                <a:alpha val="70000"/>
              </a:srgbClr>
            </a:outerShdw>
          </a:effectLst>
        </p:spPr>
      </p:pic>
      <p:sp>
        <p:nvSpPr>
          <p:cNvPr id="3" name="Rectangle 2"/>
          <p:cNvSpPr/>
          <p:nvPr/>
        </p:nvSpPr>
        <p:spPr>
          <a:xfrm>
            <a:off x="8077200" y="6248400"/>
            <a:ext cx="6096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170099"/>
          </a:xfrm>
          <a:prstGeom prst="rect">
            <a:avLst/>
          </a:prstGeom>
          <a:noFill/>
          <a:effectLst/>
        </p:spPr>
        <p:txBody>
          <a:bodyPr wrap="square" rtlCol="0">
            <a:spAutoFit/>
          </a:bodyPr>
          <a:lstStyle/>
          <a:p>
            <a:pPr indent="457200" algn="ctr"/>
            <a:r>
              <a:rPr lang="en-US" sz="2000" b="1" dirty="0" smtClean="0">
                <a:effectLst>
                  <a:outerShdw blurRad="38100" dist="38100" dir="2700000" algn="tl">
                    <a:srgbClr val="000000">
                      <a:alpha val="43137"/>
                    </a:srgbClr>
                  </a:outerShdw>
                </a:effectLst>
                <a:latin typeface="Cambria" pitchFamily="18" charset="0"/>
              </a:rPr>
              <a:t>PAUL’S ARABIAN NIGHTS</a:t>
            </a:r>
          </a:p>
          <a:p>
            <a:pPr indent="457200"/>
            <a:r>
              <a:rPr lang="en-US" sz="1200" b="1" dirty="0" smtClean="0">
                <a:latin typeface="Cambria" pitchFamily="18" charset="0"/>
              </a:rPr>
              <a:t>  </a:t>
            </a:r>
          </a:p>
          <a:p>
            <a:pPr indent="457200"/>
            <a:r>
              <a:rPr lang="en-US" sz="2400" b="1" dirty="0" smtClean="0">
                <a:latin typeface="Cambria" pitchFamily="18" charset="0"/>
              </a:rPr>
              <a:t>Of course, we can’t be sure what Paul did in Arabia or with whom he spent his time—if anyone.  In fact, we can’t be sure exactly how long he spent there.  </a:t>
            </a:r>
          </a:p>
          <a:p>
            <a:pPr indent="457200"/>
            <a:endParaRPr lang="en-US" sz="2400" b="1" dirty="0" smtClean="0">
              <a:latin typeface="Cambria" pitchFamily="18" charset="0"/>
            </a:endParaRPr>
          </a:p>
          <a:p>
            <a:pPr indent="457200"/>
            <a:r>
              <a:rPr lang="en-US" sz="2400" b="1" dirty="0" smtClean="0">
                <a:latin typeface="Cambria" pitchFamily="18" charset="0"/>
              </a:rPr>
              <a:t>However, Jesus Christ Himself had already revealed to Paul that He would visit Paul again [</a:t>
            </a:r>
            <a:r>
              <a:rPr lang="en-US" sz="2400" b="1" dirty="0" smtClean="0">
                <a:effectLst>
                  <a:outerShdw blurRad="38100" dist="38100" dir="2700000" algn="tl">
                    <a:srgbClr val="000000">
                      <a:alpha val="43137"/>
                    </a:srgbClr>
                  </a:outerShdw>
                </a:effectLst>
                <a:latin typeface="Cambria" pitchFamily="18" charset="0"/>
              </a:rPr>
              <a:t>Acts 26:16</a:t>
            </a:r>
            <a:r>
              <a:rPr lang="en-US" sz="2400" b="1" dirty="0" smtClean="0">
                <a:latin typeface="Cambria" pitchFamily="18" charset="0"/>
              </a:rPr>
              <a:t>].  He may have done so during Paul’s time in Arabia.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1:18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3"/>
            <a:ext cx="8534400" cy="5262979"/>
          </a:xfrm>
          <a:prstGeom prst="rect">
            <a:avLst/>
          </a:prstGeom>
          <a:noFill/>
          <a:effectLst/>
        </p:spPr>
        <p:txBody>
          <a:bodyPr wrap="square" rtlCol="0">
            <a:spAutoFit/>
          </a:bodyPr>
          <a:lstStyle/>
          <a:p>
            <a:pPr indent="457200"/>
            <a:r>
              <a:rPr lang="en-US" sz="2400" b="1" dirty="0" smtClean="0">
                <a:latin typeface="Cambria" pitchFamily="18" charset="0"/>
              </a:rPr>
              <a:t>After three years Paul finally went up to Jerusalem in order to meet </a:t>
            </a:r>
            <a:r>
              <a:rPr lang="en-US" sz="2400" b="1" i="1" dirty="0" smtClean="0">
                <a:effectLst>
                  <a:outerShdw blurRad="38100" dist="38100" dir="2700000" algn="tl">
                    <a:srgbClr val="000000">
                      <a:alpha val="43137"/>
                    </a:srgbClr>
                  </a:outerShdw>
                </a:effectLst>
                <a:latin typeface="Cambria" pitchFamily="18" charset="0"/>
              </a:rPr>
              <a:t>Cephas</a:t>
            </a:r>
            <a:r>
              <a:rPr lang="en-US" sz="2400" b="1" dirty="0" smtClean="0">
                <a:latin typeface="Cambria" pitchFamily="18" charset="0"/>
              </a:rPr>
              <a:t> (Peter).  He also met James, the brother of Jesus.  This meeting with Peter and James—the two most prominent leaders in the Jerusalem church at that time—is significant because Paul’s opponents were likely contending that their own </a:t>
            </a:r>
            <a:r>
              <a:rPr lang="en-US" sz="2400" b="1" i="1" dirty="0" smtClean="0">
                <a:latin typeface="Cambria" pitchFamily="18" charset="0"/>
              </a:rPr>
              <a:t>“Jewish gospel”</a:t>
            </a:r>
            <a:r>
              <a:rPr lang="en-US" sz="2400" b="1" dirty="0" smtClean="0">
                <a:latin typeface="Cambria" pitchFamily="18" charset="0"/>
              </a:rPr>
              <a:t> was more in line with the original teachings of Jesus and that it was confirmed by the preaching of the Jerusalem apostles, including Peter and James. </a:t>
            </a:r>
          </a:p>
          <a:p>
            <a:pPr indent="457200"/>
            <a:endParaRPr lang="en-US" sz="2400" b="1" dirty="0" smtClean="0">
              <a:latin typeface="Cambria" pitchFamily="18" charset="0"/>
            </a:endParaRPr>
          </a:p>
          <a:p>
            <a:pPr indent="457200"/>
            <a:r>
              <a:rPr lang="en-US" sz="2400" b="1" dirty="0" smtClean="0">
                <a:latin typeface="Cambria" pitchFamily="18" charset="0"/>
              </a:rPr>
              <a:t>By pointing out that he had visited with those two pillars of the church after initially receiving the true gospel of grace from Christ, Paul dispels the myth that his gospel was different from that of the Jerusalem apostles.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1:18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3"/>
            <a:ext cx="8534400" cy="5262979"/>
          </a:xfrm>
          <a:prstGeom prst="rect">
            <a:avLst/>
          </a:prstGeom>
          <a:noFill/>
          <a:effectLst/>
        </p:spPr>
        <p:txBody>
          <a:bodyPr wrap="square" rtlCol="0">
            <a:spAutoFit/>
          </a:bodyPr>
          <a:lstStyle/>
          <a:p>
            <a:pPr indent="457200"/>
            <a:r>
              <a:rPr lang="en-US" sz="2400" b="1" dirty="0" smtClean="0">
                <a:latin typeface="Cambria" pitchFamily="18" charset="0"/>
              </a:rPr>
              <a:t>In fact, Paul points out that the churches throughout Judea that had heard of his conversion to Christ “were glorifying God” because of him (</a:t>
            </a:r>
            <a:r>
              <a:rPr lang="en-US" sz="2400" b="1" dirty="0" smtClean="0">
                <a:effectLst>
                  <a:outerShdw blurRad="38100" dist="38100" dir="2700000" algn="tl">
                    <a:srgbClr val="000000">
                      <a:alpha val="43137"/>
                    </a:srgbClr>
                  </a:outerShdw>
                </a:effectLst>
                <a:latin typeface="Cambria" pitchFamily="18" charset="0"/>
              </a:rPr>
              <a:t>1:24</a:t>
            </a:r>
            <a:r>
              <a:rPr lang="en-US" sz="2400" b="1" dirty="0" smtClean="0">
                <a:latin typeface="Cambria" pitchFamily="18" charset="0"/>
              </a:rPr>
              <a:t>).  Why?  Because the one who had once persecuted the church in that region was now “preaching the faith which he once tried to destroy (</a:t>
            </a:r>
            <a:r>
              <a:rPr lang="en-US" sz="2400" b="1" dirty="0" smtClean="0">
                <a:effectLst>
                  <a:outerShdw blurRad="38100" dist="38100" dir="2700000" algn="tl">
                    <a:srgbClr val="000000">
                      <a:alpha val="43137"/>
                    </a:srgbClr>
                  </a:outerShdw>
                </a:effectLst>
                <a:latin typeface="Cambria" pitchFamily="18" charset="0"/>
              </a:rPr>
              <a:t>1:23</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By sharing these details of his first trip to Jerusalem, Paul dealt a major blow to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argument.  When the Galatians turned away from Paul and his gospel in favor of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and their religion, they were not turning to a purer, earlier gospel of Jesus, Peter, and James.  Instead, they were turning their backs on God and embracing a false gospel.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1:18 – 24 </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3" name="Picture 2" descr="Cover page 1.jpg"/>
          <p:cNvPicPr>
            <a:picLocks noChangeAspect="1"/>
          </p:cNvPicPr>
          <p:nvPr/>
        </p:nvPicPr>
        <p:blipFill>
          <a:blip r:embed="rId2" cstate="print"/>
          <a:stretch>
            <a:fillRect/>
          </a:stretch>
        </p:blipFill>
        <p:spPr>
          <a:xfrm>
            <a:off x="304800" y="914400"/>
            <a:ext cx="8534400" cy="4797319"/>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9 Feb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154710"/>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2:1 – 10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“A Gospel Worth Accepting and Affirming”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Picture 4" descr="1 - 1 problem.jpg"/>
          <p:cNvPicPr>
            <a:picLocks noChangeAspect="1"/>
          </p:cNvPicPr>
          <p:nvPr/>
        </p:nvPicPr>
        <p:blipFill>
          <a:blip r:embed="rId2" cstate="print"/>
          <a:srcRect l="7619"/>
          <a:stretch>
            <a:fillRect/>
          </a:stretch>
        </p:blipFill>
        <p:spPr>
          <a:xfrm>
            <a:off x="685800" y="304801"/>
            <a:ext cx="7772400" cy="6310067"/>
          </a:xfrm>
          <a:prstGeom prst="rect">
            <a:avLst/>
          </a:prstGeom>
          <a:ln>
            <a:noFill/>
          </a:ln>
          <a:effectLst>
            <a:outerShdw blurRad="190500" algn="tl" rotWithShape="0">
              <a:srgbClr val="000000">
                <a:alpha val="70000"/>
              </a:srgbClr>
            </a:outerShdw>
          </a:effectLst>
        </p:spPr>
      </p:pic>
      <p:cxnSp>
        <p:nvCxnSpPr>
          <p:cNvPr id="4" name="Straight Connector 3"/>
          <p:cNvCxnSpPr/>
          <p:nvPr/>
        </p:nvCxnSpPr>
        <p:spPr>
          <a:xfrm>
            <a:off x="3200400" y="5715000"/>
            <a:ext cx="1097280" cy="0"/>
          </a:xfrm>
          <a:prstGeom prst="line">
            <a:avLst/>
          </a:prstGeom>
          <a:ln w="50800"/>
        </p:spPr>
        <p:style>
          <a:lnRef idx="3">
            <a:schemeClr val="dk1"/>
          </a:lnRef>
          <a:fillRef idx="0">
            <a:schemeClr val="dk1"/>
          </a:fillRef>
          <a:effectRef idx="2">
            <a:schemeClr val="dk1"/>
          </a:effectRef>
          <a:fontRef idx="minor">
            <a:schemeClr val="tx1"/>
          </a:fontRef>
        </p:style>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ap - missionary journey-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943600" y="228600"/>
            <a:ext cx="3048000" cy="1200329"/>
          </a:xfrm>
          <a:prstGeom prst="rect">
            <a:avLst/>
          </a:prstGeom>
          <a:noFill/>
        </p:spPr>
        <p:txBody>
          <a:bodyPr wrap="square" rtlCol="0">
            <a:spAutoFit/>
          </a:bodyPr>
          <a:lstStyle/>
          <a:p>
            <a:pPr algn="ctr"/>
            <a:r>
              <a:rPr lang="en-US" sz="2400" b="1" dirty="0" smtClean="0">
                <a:latin typeface="Bookman Old Style" pitchFamily="18" charset="0"/>
                <a:cs typeface="Aharoni" pitchFamily="2" charset="-79"/>
              </a:rPr>
              <a:t>Churches </a:t>
            </a:r>
          </a:p>
          <a:p>
            <a:pPr algn="ctr"/>
            <a:r>
              <a:rPr lang="en-US" sz="2400" b="1" dirty="0" smtClean="0">
                <a:latin typeface="Bookman Old Style" pitchFamily="18" charset="0"/>
                <a:cs typeface="Aharoni" pitchFamily="2" charset="-79"/>
              </a:rPr>
              <a:t>of </a:t>
            </a:r>
          </a:p>
          <a:p>
            <a:pPr algn="ctr"/>
            <a:r>
              <a:rPr lang="en-US" sz="2400" b="1" dirty="0" smtClean="0">
                <a:latin typeface="Bookman Old Style" pitchFamily="18" charset="0"/>
                <a:cs typeface="Aharoni" pitchFamily="2" charset="-79"/>
              </a:rPr>
              <a:t>Southern Galatia</a:t>
            </a:r>
            <a:endParaRPr lang="en-US" sz="2400" b="1" dirty="0">
              <a:latin typeface="Bookman Old Style" pitchFamily="18" charset="0"/>
              <a:cs typeface="Aharoni" pitchFamily="2" charset="-79"/>
            </a:endParaRPr>
          </a:p>
        </p:txBody>
      </p:sp>
    </p:spTree>
    <p:extLst>
      <p:ext uri="{BB962C8B-B14F-4D97-AF65-F5344CB8AC3E}">
        <p14:creationId xmlns:p14="http://schemas.microsoft.com/office/powerpoint/2010/main" xmlns="" val="4072167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ppt_w</p:attrName>
                                        </p:attrNameLst>
                                      </p:cBhvr>
                                      <p:tavLst>
                                        <p:tav tm="0" fmla="#ppt_w*sin(2.5*pi*$)">
                                          <p:val>
                                            <p:fltVal val="0"/>
                                          </p:val>
                                        </p:tav>
                                        <p:tav tm="100000">
                                          <p:val>
                                            <p:fltVal val="1"/>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3"/>
            <a:ext cx="8534400" cy="4216539"/>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Review Questions:   </a:t>
            </a:r>
            <a:endParaRPr lang="en-US" sz="2800" b="1" dirty="0" smtClean="0">
              <a:latin typeface="Cambria" pitchFamily="18" charset="0"/>
            </a:endParaRPr>
          </a:p>
          <a:p>
            <a:endParaRPr lang="en-US" sz="2400" b="1" dirty="0" smtClean="0">
              <a:latin typeface="Cambria" pitchFamily="18" charset="0"/>
            </a:endParaRPr>
          </a:p>
          <a:p>
            <a:pPr marL="457200" indent="-457200"/>
            <a:r>
              <a:rPr lang="en-US" sz="2400" b="1" dirty="0" smtClean="0">
                <a:latin typeface="Cambria" pitchFamily="18" charset="0"/>
              </a:rPr>
              <a:t>1)  </a:t>
            </a:r>
            <a:r>
              <a:rPr lang="en-US" sz="2400" b="1" dirty="0" smtClean="0">
                <a:effectLst>
                  <a:outerShdw blurRad="38100" dist="38100" dir="2700000" algn="tl">
                    <a:srgbClr val="000000">
                      <a:alpha val="43137"/>
                    </a:srgbClr>
                  </a:outerShdw>
                </a:effectLst>
                <a:latin typeface="Cambria" pitchFamily="18" charset="0"/>
              </a:rPr>
              <a:t>In identifying himself as an apostle, what point does Paul stress? (v1)</a:t>
            </a:r>
            <a:r>
              <a:rPr lang="en-US" sz="24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endParaRPr lang="en-US" sz="2400" dirty="0" smtClean="0">
              <a:effectLst>
                <a:outerShdw blurRad="38100" dist="38100" dir="2700000" algn="tl">
                  <a:srgbClr val="000000">
                    <a:alpha val="43137"/>
                  </a:srgbClr>
                </a:outerShdw>
              </a:effectLst>
              <a:latin typeface="Cambria" pitchFamily="18" charset="0"/>
            </a:endParaRPr>
          </a:p>
          <a:p>
            <a:pPr marL="182880" indent="182880">
              <a:buFont typeface="Arial" pitchFamily="34" charset="0"/>
              <a:buChar char="•"/>
            </a:pPr>
            <a:endParaRPr lang="en-US" sz="2400" dirty="0" smtClean="0">
              <a:latin typeface="Cambria" pitchFamily="18" charset="0"/>
            </a:endParaRPr>
          </a:p>
          <a:p>
            <a:pPr marL="457200" indent="-457200"/>
            <a:r>
              <a:rPr lang="en-US" sz="2400" b="1" dirty="0" smtClean="0">
                <a:latin typeface="Cambria" pitchFamily="18" charset="0"/>
              </a:rPr>
              <a:t>2)  </a:t>
            </a:r>
            <a:r>
              <a:rPr lang="en-US" sz="2400" b="1" dirty="0" smtClean="0">
                <a:effectLst>
                  <a:outerShdw blurRad="38100" dist="38100" dir="2700000" algn="tl">
                    <a:srgbClr val="000000">
                      <a:alpha val="43137"/>
                    </a:srgbClr>
                  </a:outerShdw>
                </a:effectLst>
                <a:latin typeface="Cambria" pitchFamily="18" charset="0"/>
              </a:rPr>
              <a:t>To whom is this epistle written? (v2)</a:t>
            </a:r>
            <a:r>
              <a:rPr lang="en-US" sz="24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endParaRPr lang="en-US" sz="2400" dirty="0" smtClean="0">
              <a:effectLst>
                <a:outerShdw blurRad="38100" dist="38100" dir="2700000" algn="tl">
                  <a:srgbClr val="000000">
                    <a:alpha val="43137"/>
                  </a:srgbClr>
                </a:outerShdw>
              </a:effectLst>
              <a:latin typeface="Cambria" pitchFamily="18" charset="0"/>
            </a:endParaRPr>
          </a:p>
          <a:p>
            <a:endParaRPr lang="en-US" sz="2400" b="1" dirty="0" smtClean="0">
              <a:latin typeface="Cambria" pitchFamily="18" charset="0"/>
            </a:endParaRPr>
          </a:p>
          <a:p>
            <a:pPr marL="457200" indent="-457200">
              <a:buAutoNum type="arabicParenR" startAt="3"/>
            </a:pPr>
            <a:r>
              <a:rPr lang="en-US" sz="2400" b="1" dirty="0" smtClean="0">
                <a:effectLst>
                  <a:outerShdw blurRad="38100" dist="38100" dir="2700000" algn="tl">
                    <a:srgbClr val="000000">
                      <a:alpha val="43137"/>
                    </a:srgbClr>
                  </a:outerShdw>
                </a:effectLst>
                <a:latin typeface="Cambria" pitchFamily="18" charset="0"/>
              </a:rPr>
              <a:t>Why </a:t>
            </a:r>
            <a:r>
              <a:rPr lang="en-US" sz="2400" b="1" dirty="0" smtClean="0">
                <a:effectLst>
                  <a:outerShdw blurRad="38100" dist="38100" dir="2700000" algn="tl">
                    <a:srgbClr val="000000">
                      <a:alpha val="43137"/>
                    </a:srgbClr>
                  </a:outerShdw>
                </a:effectLst>
                <a:latin typeface="Cambria" pitchFamily="18" charset="0"/>
              </a:rPr>
              <a:t>did Jesus give Himself for our sins? (v4)</a:t>
            </a:r>
            <a:r>
              <a:rPr lang="en-US" sz="2400" dirty="0" smtClean="0">
                <a:effectLst>
                  <a:outerShdw blurRad="38100" dist="38100" dir="2700000" algn="tl">
                    <a:srgbClr val="000000">
                      <a:alpha val="43137"/>
                    </a:srgbClr>
                  </a:outerShdw>
                </a:effectLst>
                <a:latin typeface="Cambria" pitchFamily="18" charset="0"/>
              </a:rPr>
              <a:t> </a:t>
            </a:r>
          </a:p>
          <a:p>
            <a:pPr marL="640080" indent="-457200">
              <a:buFont typeface="Arial" pitchFamily="34" charset="0"/>
              <a:buAutoNum type="arabicParenR" startAt="3"/>
            </a:pPr>
            <a:endParaRPr lang="en-US" sz="2400" dirty="0" smtClean="0">
              <a:effectLst>
                <a:outerShdw blurRad="38100" dist="38100" dir="2700000" algn="tl">
                  <a:srgbClr val="000000">
                    <a:alpha val="43137"/>
                  </a:srgbClr>
                </a:outerShdw>
              </a:effectLst>
              <a:latin typeface="Cambria" pitchFamily="18" charset="0"/>
            </a:endParaRP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left)">
                                      <p:cBhvr>
                                        <p:cTn id="14" dur="10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left)">
                                      <p:cBhvr>
                                        <p:cTn id="1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3"/>
            <a:ext cx="8534400" cy="4955203"/>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Review Questions:   </a:t>
            </a:r>
            <a:endParaRPr lang="en-US" sz="2800" b="1" dirty="0" smtClean="0">
              <a:latin typeface="Cambria" pitchFamily="18" charset="0"/>
            </a:endParaRPr>
          </a:p>
          <a:p>
            <a:endParaRPr lang="en-US" sz="2400" b="1" dirty="0" smtClean="0">
              <a:latin typeface="Cambria" pitchFamily="18" charset="0"/>
            </a:endParaRPr>
          </a:p>
          <a:p>
            <a:pPr marL="457200" indent="-457200"/>
            <a:r>
              <a:rPr lang="en-US" sz="2400" b="1" dirty="0" smtClean="0">
                <a:latin typeface="Cambria" pitchFamily="18" charset="0"/>
              </a:rPr>
              <a:t>4) </a:t>
            </a:r>
            <a:r>
              <a:rPr lang="en-US" sz="2400" b="1" dirty="0" smtClean="0">
                <a:effectLst>
                  <a:outerShdw blurRad="38100" dist="38100" dir="2700000" algn="tl">
                    <a:srgbClr val="000000">
                      <a:alpha val="43137"/>
                    </a:srgbClr>
                  </a:outerShdw>
                </a:effectLst>
                <a:latin typeface="Cambria" pitchFamily="18" charset="0"/>
              </a:rPr>
              <a:t>Why did Paul marvel? (v6)</a:t>
            </a:r>
            <a:r>
              <a:rPr lang="en-US" sz="24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endParaRPr lang="en-US" sz="2400" dirty="0" smtClean="0">
              <a:effectLst>
                <a:outerShdw blurRad="38100" dist="38100" dir="2700000" algn="tl">
                  <a:srgbClr val="000000">
                    <a:alpha val="43137"/>
                  </a:srgbClr>
                </a:outerShdw>
              </a:effectLst>
              <a:latin typeface="Cambria" pitchFamily="18" charset="0"/>
            </a:endParaRPr>
          </a:p>
          <a:p>
            <a:pPr marL="182880" indent="182880">
              <a:buFont typeface="Arial" pitchFamily="34" charset="0"/>
              <a:buChar char="•"/>
            </a:pPr>
            <a:endParaRPr lang="en-US" sz="2400" dirty="0" smtClean="0">
              <a:latin typeface="Cambria" pitchFamily="18" charset="0"/>
            </a:endParaRPr>
          </a:p>
          <a:p>
            <a:pPr marL="457200" indent="-457200"/>
            <a:r>
              <a:rPr lang="en-US" sz="2400" b="1" dirty="0" smtClean="0">
                <a:latin typeface="Cambria" pitchFamily="18" charset="0"/>
              </a:rPr>
              <a:t>5)  </a:t>
            </a:r>
            <a:r>
              <a:rPr lang="en-US" sz="2400" b="1" dirty="0" smtClean="0">
                <a:effectLst>
                  <a:outerShdw blurRad="38100" dist="38100" dir="2700000" algn="tl">
                    <a:srgbClr val="000000">
                      <a:alpha val="43137"/>
                    </a:srgbClr>
                  </a:outerShdw>
                </a:effectLst>
                <a:latin typeface="Cambria" pitchFamily="18" charset="0"/>
              </a:rPr>
              <a:t>What were those who were troubling them actually doing? (v7)</a:t>
            </a:r>
            <a:r>
              <a:rPr lang="en-US" sz="24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endParaRPr lang="en-US" sz="2400" dirty="0" smtClean="0">
              <a:effectLst>
                <a:outerShdw blurRad="38100" dist="38100" dir="2700000" algn="tl">
                  <a:srgbClr val="000000">
                    <a:alpha val="43137"/>
                  </a:srgbClr>
                </a:outerShdw>
              </a:effectLst>
              <a:latin typeface="Cambria" pitchFamily="18" charset="0"/>
            </a:endParaRPr>
          </a:p>
          <a:p>
            <a:endParaRPr lang="en-US" sz="2400" b="1" dirty="0" smtClean="0">
              <a:latin typeface="Cambria" pitchFamily="18" charset="0"/>
            </a:endParaRPr>
          </a:p>
          <a:p>
            <a:pPr marL="457200" indent="-457200"/>
            <a:r>
              <a:rPr lang="en-US" sz="2400" b="1" dirty="0" smtClean="0">
                <a:latin typeface="Cambria" pitchFamily="18" charset="0"/>
              </a:rPr>
              <a:t>6)  </a:t>
            </a:r>
            <a:r>
              <a:rPr lang="en-US" sz="2400" b="1" dirty="0" smtClean="0">
                <a:effectLst>
                  <a:outerShdw blurRad="38100" dist="38100" dir="2700000" algn="tl">
                    <a:srgbClr val="000000">
                      <a:alpha val="43137"/>
                    </a:srgbClr>
                  </a:outerShdw>
                </a:effectLst>
                <a:latin typeface="Cambria" pitchFamily="18" charset="0"/>
              </a:rPr>
              <a:t>What does Paul say of those who would preach a different gospel? (v8-9)</a:t>
            </a:r>
            <a:r>
              <a:rPr lang="en-US" sz="2400" dirty="0" smtClean="0">
                <a:effectLst>
                  <a:outerShdw blurRad="38100" dist="38100" dir="2700000" algn="tl">
                    <a:srgbClr val="000000">
                      <a:alpha val="43137"/>
                    </a:srgbClr>
                  </a:outerShdw>
                </a:effectLst>
                <a:latin typeface="Cambria" pitchFamily="18" charset="0"/>
              </a:rPr>
              <a:t> </a:t>
            </a:r>
          </a:p>
          <a:p>
            <a:pPr marL="457200" indent="-274320">
              <a:buFont typeface="Arial" pitchFamily="34" charset="0"/>
              <a:buChar char="•"/>
            </a:pPr>
            <a:endParaRPr lang="en-US" sz="2400" dirty="0" smtClean="0">
              <a:effectLst>
                <a:outerShdw blurRad="38100" dist="38100" dir="2700000" algn="tl">
                  <a:srgbClr val="000000">
                    <a:alpha val="43137"/>
                  </a:srgbClr>
                </a:outerShdw>
              </a:effectLst>
              <a:latin typeface="Cambria" pitchFamily="18" charset="0"/>
            </a:endParaRPr>
          </a:p>
          <a:p>
            <a:endParaRPr lang="en-US" sz="2400" b="1" dirty="0" smtClean="0">
              <a:latin typeface="Cambria" pitchFamily="18" charset="0"/>
            </a:endParaRP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left)">
                                      <p:cBhvr>
                                        <p:cTn id="14" dur="10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left)">
                                      <p:cBhvr>
                                        <p:cTn id="1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137877" y="3076918"/>
            <a:ext cx="5262874"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Radical Transformation </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324535"/>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sz="2400" b="1" dirty="0" smtClean="0">
                <a:latin typeface="Cambria" pitchFamily="18" charset="0"/>
              </a:rPr>
              <a:t>     Shortly after Paul and Barnabas boarded their ship in southern Asia Minor to head back to Antioch,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attacked the churches in southern </a:t>
            </a:r>
            <a:r>
              <a:rPr lang="en-US" sz="2400" b="1" dirty="0" smtClean="0">
                <a:effectLst>
                  <a:outerShdw blurRad="38100" dist="38100" dir="2700000" algn="tl">
                    <a:srgbClr val="000000">
                      <a:alpha val="43137"/>
                    </a:srgbClr>
                  </a:outerShdw>
                </a:effectLst>
                <a:latin typeface="Cambria" pitchFamily="18" charset="0"/>
              </a:rPr>
              <a:t>Galatia</a:t>
            </a:r>
            <a:r>
              <a:rPr lang="en-US" sz="2400" b="1" dirty="0" smtClean="0">
                <a:latin typeface="Cambria" pitchFamily="18" charset="0"/>
              </a:rPr>
              <a:t>.  Attempting to hijack the new churches and to take the infant believers hostage with a false gospel of works righteousness,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began by questioning whether Paul had really been called as an apostle after all.    </a:t>
            </a:r>
          </a:p>
          <a:p>
            <a:endParaRPr lang="en-US" sz="2400" b="1" dirty="0" smtClean="0">
              <a:latin typeface="Cambria" pitchFamily="18" charset="0"/>
            </a:endParaRPr>
          </a:p>
          <a:p>
            <a:r>
              <a:rPr lang="en-US" sz="2400" b="1" dirty="0" smtClean="0">
                <a:latin typeface="Cambria" pitchFamily="18" charset="0"/>
              </a:rPr>
              <a:t>     Think about their strategy.  In order to create </a:t>
            </a:r>
            <a:r>
              <a:rPr lang="en-US" sz="2400" b="1" u="sng" dirty="0" smtClean="0">
                <a:latin typeface="Cambria" pitchFamily="18" charset="0"/>
              </a:rPr>
              <a:t>doubt</a:t>
            </a:r>
            <a:r>
              <a:rPr lang="en-US" sz="2400" b="1" dirty="0" smtClean="0">
                <a:latin typeface="Cambria" pitchFamily="18" charset="0"/>
              </a:rPr>
              <a:t> in the Galatians’ minds regarding the message, they had to create </a:t>
            </a:r>
            <a:r>
              <a:rPr lang="en-US" sz="2400" b="1" u="sng" dirty="0" smtClean="0">
                <a:latin typeface="Cambria" pitchFamily="18" charset="0"/>
              </a:rPr>
              <a:t>doubts</a:t>
            </a:r>
            <a:r>
              <a:rPr lang="en-US" sz="2400" b="1" dirty="0" smtClean="0">
                <a:latin typeface="Cambria" pitchFamily="18" charset="0"/>
              </a:rPr>
              <a:t> about the messenger.  If they could exaggerate the gap between Paul and Jesus, then the origins of Paul’s gospel would be thrown into question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28501</TotalTime>
  <Words>2723</Words>
  <Application>Microsoft Office PowerPoint</Application>
  <PresentationFormat>On-screen Show (4:3)</PresentationFormat>
  <Paragraphs>152</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5915</cp:revision>
  <dcterms:created xsi:type="dcterms:W3CDTF">2016-10-08T19:35:00Z</dcterms:created>
  <dcterms:modified xsi:type="dcterms:W3CDTF">2022-01-31T21:10:47Z</dcterms:modified>
</cp:coreProperties>
</file>